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1" r:id="rId6"/>
    <p:sldId id="262" r:id="rId7"/>
    <p:sldId id="263" r:id="rId8"/>
    <p:sldId id="265" r:id="rId9"/>
    <p:sldId id="264" r:id="rId10"/>
    <p:sldId id="266" r:id="rId11"/>
    <p:sldId id="25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7" d="100"/>
          <a:sy n="27" d="100"/>
        </p:scale>
        <p:origin x="4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227CA-9A09-4B28-9A0F-E6992A127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AAC67-C7A4-4E7D-9DA5-51750C021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0A29-A0FB-49FD-925C-E6F2881D7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D1417-DBD4-4A85-9ABC-C71C7E62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3CCBF-2B6F-4E14-9D2E-BA77F6B8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6F818-B3FA-4082-A7D2-C74D72D8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48B4F-1A90-48F0-8F34-F4836D8F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35A00-743B-4901-8521-BF16993B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F0F5D-EF04-49CD-A378-BB53ABF3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960EE-82B0-477C-A92F-30AD12B0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CFD8E-45F0-44F9-9318-B8047AD58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94E3A-F110-4946-ACEA-51255D547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3462E-8BAA-4561-8F60-6C1489A5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8D40E-ED55-43C4-B606-79BEC93E4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5E9C5-502B-4400-9576-8E3DC32F2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8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51EFC-6D65-4905-BC58-15E109946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4DA5B-3302-454F-86CD-55BBA3DCB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3E7C8-DA6F-453C-BBB5-7D48744648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5F7AC-A5C7-4899-8562-E1EB5CBB5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CE9B4-889A-4B8A-9642-5A03B353B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47CBE-4CC9-417B-9A68-150501411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4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C0F52-1499-479D-929E-24E232BF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AEC97-8732-43E3-8E1E-1580BE4FB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71E32-9675-402F-ABA8-50EA48D48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F6BF4-0C51-4EA9-8F10-419652126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0BD769-1F09-4669-B512-886709D1D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0D8FB5-EADE-4E99-9F9C-A5C5F59A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5FA84-6364-40E6-858B-3DB6A062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787287-396A-40EE-8239-A4C7739B4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9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E92C2-D805-4FC9-87E7-9F1A483A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550EBC-9AC5-492F-B07C-D807B81C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0FA049-3F1B-4A1E-AD60-166E81F2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0AE670-A8E3-4285-B06B-4CE22900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6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C30E-5108-4740-B7E6-4ECC43519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6C782E-03BF-4D2C-B3CB-76FA59E9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427AF-5375-4E58-9D2E-A24D4352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1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B79AB-045E-4DF1-84A2-9D6B4EC4A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4B7D9-A8DF-439F-8DFC-A143BE640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155F0-24E8-4EAC-A6D2-3E857D735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9CBD9-4CB0-48B8-A606-47F458A5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B573D-43CA-4CAA-B8B4-38F19440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54F71-9AB2-4C07-88C4-2DE0855D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615D-0EDC-4F7D-979D-3AA31B50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D1EAE-F9C1-4474-8092-C4E5A468C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208B0-BDDD-4CCB-961F-C4A877309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A03C7-8DB2-4802-8E9C-280E4134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1EA36-2A91-4C60-9FAF-749FBC7D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58F0A-558D-490A-8146-0E0D0FF69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3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CE31-12F2-4A5A-8632-675FD442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0826F-59D1-4E04-9C1B-D6D08382C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F4524-8DCE-40ED-81C8-07B45390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F0CBF-FD7D-4517-BF06-990C3BD3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A337B-159B-470F-B5AD-AD861148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8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D8FFF-6FF2-48E2-A82A-67566F08E2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B0F759-33D4-4055-A5C2-27B737A4F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2AAB7-DE3E-445E-A477-6E9ED6457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87B7B-4F8D-46F8-BBFA-FE43FDE5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ACB2A-C443-48DC-842B-12C4C8980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26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3DE89-4694-4D2E-8DB4-9B93156F4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797AB-E872-4907-975D-ACF9EFF62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BAB66-478D-449D-8A09-FA0FD26218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4860C-06C2-4F4B-A89C-8E44A4757E04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AA65A-32AB-4EF4-BF0D-3F38963CA6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91C50-475B-4423-B674-22A425DFC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06AAA-37A4-40D7-84B2-14D89683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7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mountain, outdoor, sky, nature&#10;&#10;Description automatically generated">
            <a:extLst>
              <a:ext uri="{FF2B5EF4-FFF2-40B4-BE49-F238E27FC236}">
                <a16:creationId xmlns:a16="http://schemas.microsoft.com/office/drawing/2014/main" id="{833AF9E8-7162-4F2E-8763-9D5D31DD4C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9" t="9091" r="5379"/>
          <a:stretch/>
        </p:blipFill>
        <p:spPr>
          <a:xfrm>
            <a:off x="4243924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B2739-E03A-4E94-814A-489534AEE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Garrison Fire Overview</a:t>
            </a:r>
            <a:br>
              <a:rPr lang="en-US" sz="4800" dirty="0"/>
            </a:br>
            <a:r>
              <a:rPr lang="en-US" sz="2800" dirty="0"/>
              <a:t>Oct 20, 2021 Update</a:t>
            </a:r>
            <a:endParaRPr lang="en-US" sz="4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677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63240-8CF3-4093-A094-82C2188E18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A71D0-5AAE-4DF3-A21E-DDD6CE7A55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A411DCF-A458-4D4E-9C02-8323CBCE1A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696155"/>
              </p:ext>
            </p:extLst>
          </p:nvPr>
        </p:nvGraphicFramePr>
        <p:xfrm>
          <a:off x="1635853" y="-61766"/>
          <a:ext cx="8942664" cy="6998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25237440" imgH="19751040" progId="Acrobat.Document.2017">
                  <p:embed/>
                </p:oleObj>
              </mc:Choice>
              <mc:Fallback>
                <p:oleObj name="Acrobat Document" r:id="rId3" imgW="25237440" imgH="19751040" progId="Acrobat.Document.20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5853" y="-61766"/>
                        <a:ext cx="8942664" cy="6998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5808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75102-7E23-497B-B096-371D2DFB8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8F1F81-1F91-4CC6-B7EB-B3C3CA9D655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705178"/>
              </p:ext>
            </p:extLst>
          </p:nvPr>
        </p:nvGraphicFramePr>
        <p:xfrm>
          <a:off x="1593909" y="0"/>
          <a:ext cx="8783272" cy="6874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25237440" imgH="19751040" progId="Acrobat.Document.2017">
                  <p:embed/>
                </p:oleObj>
              </mc:Choice>
              <mc:Fallback>
                <p:oleObj name="Acrobat Document" r:id="rId3" imgW="25237440" imgH="19751040" progId="Acrobat.Document.20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3909" y="0"/>
                        <a:ext cx="8783272" cy="68746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577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B2AF-0ADA-472D-A813-0FA6BA9A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214605F-9B13-4596-B2E4-523719C2360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075691"/>
              </p:ext>
            </p:extLst>
          </p:nvPr>
        </p:nvGraphicFramePr>
        <p:xfrm>
          <a:off x="1708557" y="0"/>
          <a:ext cx="8774885" cy="6868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r:id="rId3" imgW="25237440" imgH="19751040" progId="Acrobat.Document.2017">
                  <p:embed/>
                </p:oleObj>
              </mc:Choice>
              <mc:Fallback>
                <p:oleObj name="Acrobat Document" r:id="rId3" imgW="25237440" imgH="19751040" progId="Acrobat.Document.20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08557" y="0"/>
                        <a:ext cx="8774885" cy="6868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0095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C527-2EA7-42F8-B1DF-CDB6CEF3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402672"/>
            <a:ext cx="5969000" cy="6256746"/>
          </a:xfrm>
        </p:spPr>
        <p:txBody>
          <a:bodyPr>
            <a:normAutofit/>
          </a:bodyPr>
          <a:lstStyle/>
          <a:p>
            <a:r>
              <a:rPr lang="en-US" dirty="0"/>
              <a:t>Field work commenced Sept 8</a:t>
            </a:r>
            <a:r>
              <a:rPr lang="en-US" baseline="30000" dirty="0"/>
              <a:t>th</a:t>
            </a:r>
          </a:p>
          <a:p>
            <a:pPr lvl="1"/>
            <a:r>
              <a:rPr lang="en-US" dirty="0"/>
              <a:t>Fire was still burning</a:t>
            </a:r>
          </a:p>
          <a:p>
            <a:pPr lvl="1"/>
            <a:r>
              <a:rPr lang="en-US" dirty="0"/>
              <a:t>Area restriction in place (worked under variance)</a:t>
            </a:r>
          </a:p>
          <a:p>
            <a:r>
              <a:rPr lang="en-US" dirty="0"/>
              <a:t>One of 4 Fires Weyerhaeuser is involved with:</a:t>
            </a:r>
          </a:p>
          <a:p>
            <a:pPr lvl="1"/>
            <a:r>
              <a:rPr lang="en-US" dirty="0"/>
              <a:t>Thomas</a:t>
            </a:r>
          </a:p>
          <a:p>
            <a:pPr lvl="1"/>
            <a:r>
              <a:rPr lang="en-US" dirty="0" err="1"/>
              <a:t>Nk’mip</a:t>
            </a:r>
            <a:endParaRPr lang="en-US" dirty="0"/>
          </a:p>
          <a:p>
            <a:pPr lvl="1"/>
            <a:r>
              <a:rPr lang="en-US" dirty="0"/>
              <a:t>Cool Creek</a:t>
            </a:r>
          </a:p>
          <a:p>
            <a:pPr lvl="1"/>
            <a:r>
              <a:rPr lang="en-US" dirty="0"/>
              <a:t>Garrison</a:t>
            </a:r>
          </a:p>
          <a:p>
            <a:r>
              <a:rPr lang="en-US" dirty="0"/>
              <a:t>Several initiatives ongoing to look at principles (including Merritt TSA Steering Committee)…none far enough along to have provided specific principles. </a:t>
            </a:r>
          </a:p>
          <a:p>
            <a:endParaRPr lang="en-US" dirty="0"/>
          </a:p>
        </p:txBody>
      </p:sp>
      <p:pic>
        <p:nvPicPr>
          <p:cNvPr id="5" name="Picture 4" descr="A picture containing tree, outdoor, nature, forest&#10;&#10;Description automatically generated">
            <a:extLst>
              <a:ext uri="{FF2B5EF4-FFF2-40B4-BE49-F238E27FC236}">
                <a16:creationId xmlns:a16="http://schemas.microsoft.com/office/drawing/2014/main" id="{F858AAD6-479A-4644-AE0A-829CCD031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00679" y="866680"/>
            <a:ext cx="6847224" cy="513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2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C527-2EA7-42F8-B1DF-CDB6CEF3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55" y="79399"/>
            <a:ext cx="6735618" cy="6589256"/>
          </a:xfrm>
        </p:spPr>
        <p:txBody>
          <a:bodyPr>
            <a:normAutofit/>
          </a:bodyPr>
          <a:lstStyle/>
          <a:p>
            <a:r>
              <a:rPr lang="en-US" dirty="0"/>
              <a:t>Weyerhaeuser adopted principles for development/layout we believe are aligned:</a:t>
            </a:r>
          </a:p>
          <a:p>
            <a:pPr lvl="1"/>
            <a:r>
              <a:rPr lang="en-US" dirty="0"/>
              <a:t>What we have heard to date in Committees</a:t>
            </a:r>
          </a:p>
          <a:p>
            <a:pPr lvl="1"/>
            <a:r>
              <a:rPr lang="en-US" dirty="0"/>
              <a:t>Past or Recent discussions with First Nations</a:t>
            </a:r>
          </a:p>
          <a:p>
            <a:pPr lvl="1"/>
            <a:r>
              <a:rPr lang="en-US" dirty="0"/>
              <a:t>PFR Reports and </a:t>
            </a:r>
            <a:r>
              <a:rPr lang="en-US" dirty="0" err="1"/>
              <a:t>recomendations</a:t>
            </a:r>
            <a:endParaRPr lang="en-US" dirty="0"/>
          </a:p>
          <a:p>
            <a:pPr lvl="1"/>
            <a:r>
              <a:rPr lang="en-US" dirty="0"/>
              <a:t>Chief Forester Guidance on Wildfire Recovery</a:t>
            </a:r>
          </a:p>
          <a:p>
            <a:pPr lvl="1"/>
            <a:r>
              <a:rPr lang="en-US" dirty="0"/>
              <a:t>Elephant Hill Principles</a:t>
            </a:r>
          </a:p>
          <a:p>
            <a:pPr lvl="1"/>
            <a:r>
              <a:rPr lang="en-US" dirty="0"/>
              <a:t>Past Hydrological Assessments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 descr="A body of water with grass and trees around it&#10;&#10;Description automatically generated with low confidence">
            <a:extLst>
              <a:ext uri="{FF2B5EF4-FFF2-40B4-BE49-F238E27FC236}">
                <a16:creationId xmlns:a16="http://schemas.microsoft.com/office/drawing/2014/main" id="{17CC6784-9F48-4237-A395-BAA91201A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31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C527-2EA7-42F8-B1DF-CDB6CEF3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55" y="79399"/>
            <a:ext cx="6735618" cy="6589256"/>
          </a:xfrm>
        </p:spPr>
        <p:txBody>
          <a:bodyPr>
            <a:normAutofit/>
          </a:bodyPr>
          <a:lstStyle/>
          <a:p>
            <a:r>
              <a:rPr lang="en-US" u="sng" dirty="0"/>
              <a:t>Examples of Principles:</a:t>
            </a:r>
          </a:p>
          <a:p>
            <a:pPr lvl="1"/>
            <a:r>
              <a:rPr lang="en-US" dirty="0"/>
              <a:t>Exclude green – if it is likely to live, it stays.</a:t>
            </a:r>
          </a:p>
          <a:p>
            <a:pPr lvl="1"/>
            <a:r>
              <a:rPr lang="en-US" dirty="0"/>
              <a:t>RMA is reserved</a:t>
            </a:r>
          </a:p>
          <a:p>
            <a:pPr lvl="2"/>
            <a:r>
              <a:rPr lang="en-US" dirty="0"/>
              <a:t>S6 = 20 m each side</a:t>
            </a:r>
          </a:p>
          <a:p>
            <a:pPr lvl="2"/>
            <a:r>
              <a:rPr lang="en-US" dirty="0"/>
              <a:t>S4 = 30 m each side</a:t>
            </a:r>
          </a:p>
          <a:p>
            <a:pPr lvl="2"/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Significant NCDs = 10 m reserve each side</a:t>
            </a:r>
          </a:p>
          <a:p>
            <a:pPr lvl="1"/>
            <a:r>
              <a:rPr lang="en-US" dirty="0"/>
              <a:t>Stay away from Unstable or Potentially Unstable Terrain</a:t>
            </a:r>
          </a:p>
          <a:p>
            <a:pPr lvl="1"/>
            <a:r>
              <a:rPr lang="en-US" dirty="0"/>
              <a:t>WTR / In-block retention </a:t>
            </a:r>
          </a:p>
          <a:p>
            <a:pPr lvl="2"/>
            <a:r>
              <a:rPr lang="en-US" dirty="0"/>
              <a:t>Even if burnt (sub-merch too)</a:t>
            </a:r>
          </a:p>
          <a:p>
            <a:pPr lvl="2"/>
            <a:r>
              <a:rPr lang="en-US" dirty="0"/>
              <a:t>Single dispersed trees where safe to do so</a:t>
            </a:r>
          </a:p>
          <a:p>
            <a:pPr lvl="2"/>
            <a:r>
              <a:rPr lang="en-US" dirty="0"/>
              <a:t>Strive for distribution</a:t>
            </a:r>
          </a:p>
          <a:p>
            <a:pPr lvl="2"/>
            <a:r>
              <a:rPr lang="en-US" dirty="0"/>
              <a:t>Exceed FRPA minimums</a:t>
            </a:r>
          </a:p>
          <a:p>
            <a:pPr lvl="2"/>
            <a:r>
              <a:rPr lang="en-US" dirty="0"/>
              <a:t>Consider unburnt timber where possible; riparian areas; wildlife features; etc.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7BEE57-AE7F-420F-8700-3CDA823090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801761" y="79399"/>
            <a:ext cx="4300184" cy="24289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E6FA3F-5E65-4850-9BCF-D9F054BFCCA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060295" y="3220085"/>
            <a:ext cx="3041650" cy="36379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5444B3-51B0-4CE9-9358-9820A0EA0DCD}"/>
              </a:ext>
            </a:extLst>
          </p:cNvPr>
          <p:cNvSpPr txBox="1"/>
          <p:nvPr/>
        </p:nvSpPr>
        <p:spPr>
          <a:xfrm>
            <a:off x="7793372" y="2575420"/>
            <a:ext cx="4308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Above: </a:t>
            </a:r>
            <a:r>
              <a:rPr lang="en-US" sz="1000" dirty="0"/>
              <a:t>Larger draws/gullies with full reserve (2018 Cool Creek Fire) .</a:t>
            </a:r>
          </a:p>
          <a:p>
            <a:r>
              <a:rPr lang="en-US" sz="1000" b="1" dirty="0"/>
              <a:t>Below: </a:t>
            </a:r>
            <a:r>
              <a:rPr lang="en-US" sz="1000" dirty="0"/>
              <a:t>Riparian retention on small features (2018 Cool Creek Fire)</a:t>
            </a:r>
          </a:p>
        </p:txBody>
      </p:sp>
    </p:spTree>
    <p:extLst>
      <p:ext uri="{BB962C8B-B14F-4D97-AF65-F5344CB8AC3E}">
        <p14:creationId xmlns:p14="http://schemas.microsoft.com/office/powerpoint/2010/main" val="236155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C527-2EA7-42F8-B1DF-CDB6CEF3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55" y="79399"/>
            <a:ext cx="6735618" cy="6589256"/>
          </a:xfrm>
        </p:spPr>
        <p:txBody>
          <a:bodyPr>
            <a:normAutofit/>
          </a:bodyPr>
          <a:lstStyle/>
          <a:p>
            <a:r>
              <a:rPr lang="en-US" u="sng" dirty="0"/>
              <a:t>Examples of Principles (continued):</a:t>
            </a:r>
          </a:p>
          <a:p>
            <a:pPr lvl="1"/>
            <a:r>
              <a:rPr lang="en-US" dirty="0"/>
              <a:t>Roads:</a:t>
            </a:r>
          </a:p>
          <a:p>
            <a:pPr lvl="2"/>
            <a:r>
              <a:rPr lang="en-US" dirty="0"/>
              <a:t>Maximize use of temporary access </a:t>
            </a:r>
          </a:p>
          <a:p>
            <a:pPr lvl="3"/>
            <a:r>
              <a:rPr lang="en-US" dirty="0"/>
              <a:t>Very limited reasons to build new perm</a:t>
            </a:r>
          </a:p>
          <a:p>
            <a:pPr lvl="2"/>
            <a:r>
              <a:rPr lang="en-US" dirty="0"/>
              <a:t>Upsize culverts and increase frequency.</a:t>
            </a:r>
          </a:p>
          <a:p>
            <a:pPr lvl="2"/>
            <a:r>
              <a:rPr lang="en-US" dirty="0"/>
              <a:t>Increase use of seasonal deactivation (</a:t>
            </a:r>
            <a:r>
              <a:rPr lang="en-US" dirty="0" err="1"/>
              <a:t>waterbarring</a:t>
            </a:r>
            <a:r>
              <a:rPr lang="en-US" dirty="0"/>
              <a:t>/cross ditching).</a:t>
            </a:r>
          </a:p>
          <a:p>
            <a:pPr lvl="2"/>
            <a:r>
              <a:rPr lang="en-US" dirty="0"/>
              <a:t>Minimize/avoid new stream crossings.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ED248-7CED-48DA-9BD6-EA1BFDD26B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684655" y="79399"/>
            <a:ext cx="4322618" cy="4618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5AC015-BF49-4F08-97F9-69FF28B767B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02227" y="3195782"/>
            <a:ext cx="5911273" cy="32742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9865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C527-2EA7-42F8-B1DF-CDB6CEF3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55" y="79399"/>
            <a:ext cx="8584162" cy="6589256"/>
          </a:xfrm>
        </p:spPr>
        <p:txBody>
          <a:bodyPr>
            <a:normAutofit/>
          </a:bodyPr>
          <a:lstStyle/>
          <a:p>
            <a:r>
              <a:rPr lang="en-US" u="sng" dirty="0"/>
              <a:t>Examples of Principles:</a:t>
            </a:r>
          </a:p>
          <a:p>
            <a:pPr lvl="1"/>
            <a:r>
              <a:rPr lang="en-US" dirty="0"/>
              <a:t>VQOs:</a:t>
            </a:r>
          </a:p>
          <a:p>
            <a:pPr lvl="2"/>
            <a:r>
              <a:rPr lang="en-US" dirty="0"/>
              <a:t>Stay out of Preservation or Retention, </a:t>
            </a:r>
          </a:p>
          <a:p>
            <a:pPr lvl="2"/>
            <a:r>
              <a:rPr lang="en-US" dirty="0"/>
              <a:t>Prioritized Partial Retention as a lower priority to develop. </a:t>
            </a:r>
          </a:p>
          <a:p>
            <a:pPr lvl="1"/>
            <a:r>
              <a:rPr lang="en-US" dirty="0"/>
              <a:t>Wildlife:</a:t>
            </a:r>
          </a:p>
          <a:p>
            <a:pPr lvl="2"/>
            <a:r>
              <a:rPr lang="en-US" dirty="0"/>
              <a:t>No WHAs exist in Garrison fire;</a:t>
            </a:r>
          </a:p>
          <a:p>
            <a:pPr lvl="2"/>
            <a:r>
              <a:rPr lang="en-US" dirty="0"/>
              <a:t>No WISA</a:t>
            </a:r>
          </a:p>
          <a:p>
            <a:pPr lvl="2"/>
            <a:r>
              <a:rPr lang="en-US" dirty="0"/>
              <a:t>Very Little UWR</a:t>
            </a:r>
          </a:p>
          <a:p>
            <a:pPr lvl="2"/>
            <a:r>
              <a:rPr lang="en-US" dirty="0"/>
              <a:t>Coastal Tailed Frog</a:t>
            </a:r>
          </a:p>
          <a:p>
            <a:pPr lvl="1"/>
            <a:r>
              <a:rPr lang="en-US" dirty="0"/>
              <a:t>Prioritize most severe burn first;</a:t>
            </a:r>
          </a:p>
          <a:p>
            <a:pPr lvl="1"/>
            <a:r>
              <a:rPr lang="en-US" dirty="0"/>
              <a:t>To the extent possible, leave green STI elsewhere in TSA in favor of harvesting more salvage.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C414E-4CF3-43BE-BFF3-39F75B8B5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817" y="1"/>
            <a:ext cx="2586183" cy="3421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A picture containing outdoor, nature&#10;&#10;Description automatically generated">
            <a:extLst>
              <a:ext uri="{FF2B5EF4-FFF2-40B4-BE49-F238E27FC236}">
                <a16:creationId xmlns:a16="http://schemas.microsoft.com/office/drawing/2014/main" id="{28FB9031-9EA8-4F76-8627-3E64F9F52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74785" y="3840786"/>
            <a:ext cx="3448245" cy="258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1178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C527-2EA7-42F8-B1DF-CDB6CEF3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1235" y="134817"/>
            <a:ext cx="3953164" cy="6589256"/>
          </a:xfrm>
        </p:spPr>
        <p:txBody>
          <a:bodyPr>
            <a:normAutofit/>
          </a:bodyPr>
          <a:lstStyle/>
          <a:p>
            <a:r>
              <a:rPr lang="en-US" u="sng" dirty="0"/>
              <a:t>Examples of Result:</a:t>
            </a:r>
          </a:p>
          <a:p>
            <a:pPr lvl="1"/>
            <a:r>
              <a:rPr lang="en-US" dirty="0"/>
              <a:t>Stream crossing avoided.</a:t>
            </a:r>
          </a:p>
          <a:p>
            <a:pPr lvl="1"/>
            <a:r>
              <a:rPr lang="en-US" b="1" dirty="0"/>
              <a:t>ALL</a:t>
            </a:r>
            <a:r>
              <a:rPr lang="en-US" dirty="0"/>
              <a:t> temp roads</a:t>
            </a:r>
          </a:p>
          <a:p>
            <a:pPr lvl="1"/>
            <a:r>
              <a:rPr lang="en-US" dirty="0"/>
              <a:t>RMA reserved</a:t>
            </a:r>
          </a:p>
          <a:p>
            <a:pPr lvl="1"/>
            <a:r>
              <a:rPr lang="en-US" dirty="0"/>
              <a:t>Reserve on NCD.</a:t>
            </a:r>
          </a:p>
          <a:p>
            <a:pPr lvl="1"/>
            <a:r>
              <a:rPr lang="en-US" dirty="0"/>
              <a:t>Steep slopes excluded</a:t>
            </a:r>
          </a:p>
          <a:p>
            <a:pPr lvl="1"/>
            <a:r>
              <a:rPr lang="en-US" dirty="0"/>
              <a:t>WTR patches and exceed FRPA.</a:t>
            </a:r>
          </a:p>
          <a:p>
            <a:pPr lvl="1"/>
            <a:endParaRPr lang="en-US" dirty="0"/>
          </a:p>
          <a:p>
            <a:pPr lvl="1"/>
            <a:endParaRPr lang="en-US" sz="2000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EF09C-5B38-4294-906E-B6ACD3BCD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03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7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5CBC-CD64-47EC-B2F1-7DECE7EDA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8FC507-498F-48C7-AF5C-2A3C46F557EB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520722"/>
              </p:ext>
            </p:extLst>
          </p:nvPr>
        </p:nvGraphicFramePr>
        <p:xfrm>
          <a:off x="1510019" y="-16629"/>
          <a:ext cx="8783272" cy="6874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Acrobat Document" r:id="rId3" imgW="25237440" imgH="19751040" progId="Acrobat.Document.2017">
                  <p:embed/>
                </p:oleObj>
              </mc:Choice>
              <mc:Fallback>
                <p:oleObj name="Acrobat Document" r:id="rId3" imgW="25237440" imgH="19751040" progId="Acrobat.Document.20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0019" y="-16629"/>
                        <a:ext cx="8783272" cy="68746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3044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DDB6B-247D-473A-ABF7-3266C53E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picture containing ground, outdoor, curb&#10;&#10;Description automatically generated">
            <a:extLst>
              <a:ext uri="{FF2B5EF4-FFF2-40B4-BE49-F238E27FC236}">
                <a16:creationId xmlns:a16="http://schemas.microsoft.com/office/drawing/2014/main" id="{0CBDCC7D-5E93-4137-B75D-DF0063F85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8" y="496934"/>
            <a:ext cx="5126182" cy="3844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 descr="A picture containing tree, outdoor, snow, wood&#10;&#10;Description automatically generated">
            <a:extLst>
              <a:ext uri="{FF2B5EF4-FFF2-40B4-BE49-F238E27FC236}">
                <a16:creationId xmlns:a16="http://schemas.microsoft.com/office/drawing/2014/main" id="{55471B94-E942-417D-A863-BF1BF3BFC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1131">
            <a:off x="6293949" y="1117534"/>
            <a:ext cx="5490182" cy="4117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Content Placeholder 4" descr="A picture containing ground, outdoor, old, wood&#10;&#10;Description automatically generated">
            <a:extLst>
              <a:ext uri="{FF2B5EF4-FFF2-40B4-BE49-F238E27FC236}">
                <a16:creationId xmlns:a16="http://schemas.microsoft.com/office/drawing/2014/main" id="{CC6E406D-33CA-4512-973D-FE812B524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5361">
            <a:off x="1866886" y="2938071"/>
            <a:ext cx="4798790" cy="35990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32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2463</TotalTime>
  <Words>359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Acrobat Document</vt:lpstr>
      <vt:lpstr>Garrison Fire Overview Oct 20, 2021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Garrison Fire Overview Oct 20, 2021 Update</dc:title>
  <dc:creator>Carmichael, Jason</dc:creator>
  <cp:lastModifiedBy>Snetsinger, James Andrew FLNR:EX</cp:lastModifiedBy>
  <cp:revision>6</cp:revision>
  <dcterms:created xsi:type="dcterms:W3CDTF">2021-10-19T19:51:19Z</dcterms:created>
  <dcterms:modified xsi:type="dcterms:W3CDTF">2021-10-27T22:24:00Z</dcterms:modified>
</cp:coreProperties>
</file>